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12" r:id="rId2"/>
  </p:sldMasterIdLst>
  <p:notesMasterIdLst>
    <p:notesMasterId r:id="rId36"/>
  </p:notesMasterIdLst>
  <p:handoutMasterIdLst>
    <p:handoutMasterId r:id="rId37"/>
  </p:handoutMasterIdLst>
  <p:sldIdLst>
    <p:sldId id="295" r:id="rId3"/>
    <p:sldId id="319" r:id="rId4"/>
    <p:sldId id="336" r:id="rId5"/>
    <p:sldId id="326" r:id="rId6"/>
    <p:sldId id="330" r:id="rId7"/>
    <p:sldId id="328" r:id="rId8"/>
    <p:sldId id="335" r:id="rId9"/>
    <p:sldId id="323" r:id="rId10"/>
    <p:sldId id="301" r:id="rId11"/>
    <p:sldId id="289" r:id="rId12"/>
    <p:sldId id="316" r:id="rId13"/>
    <p:sldId id="304" r:id="rId14"/>
    <p:sldId id="280" r:id="rId15"/>
    <p:sldId id="310" r:id="rId16"/>
    <p:sldId id="290" r:id="rId17"/>
    <p:sldId id="291" r:id="rId18"/>
    <p:sldId id="311" r:id="rId19"/>
    <p:sldId id="287" r:id="rId20"/>
    <p:sldId id="312" r:id="rId21"/>
    <p:sldId id="288" r:id="rId22"/>
    <p:sldId id="305" r:id="rId23"/>
    <p:sldId id="324" r:id="rId24"/>
    <p:sldId id="303" r:id="rId25"/>
    <p:sldId id="337" r:id="rId26"/>
    <p:sldId id="338" r:id="rId27"/>
    <p:sldId id="273" r:id="rId28"/>
    <p:sldId id="300" r:id="rId29"/>
    <p:sldId id="286" r:id="rId30"/>
    <p:sldId id="274" r:id="rId31"/>
    <p:sldId id="306" r:id="rId32"/>
    <p:sldId id="292" r:id="rId33"/>
    <p:sldId id="307" r:id="rId34"/>
    <p:sldId id="308" r:id="rId35"/>
  </p:sldIdLst>
  <p:sldSz cx="12188825" cy="6858000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orient="horz" pos="384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pos="959">
          <p15:clr>
            <a:srgbClr val="A4A3A4"/>
          </p15:clr>
        </p15:guide>
        <p15:guide id="5" pos="67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005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>
      <p:cViewPr>
        <p:scale>
          <a:sx n="70" d="100"/>
          <a:sy n="70" d="100"/>
        </p:scale>
        <p:origin x="-1542" y="-894"/>
      </p:cViewPr>
      <p:guideLst>
        <p:guide orient="horz" pos="2160"/>
        <p:guide orient="horz" pos="384"/>
        <p:guide orient="horz" pos="3792"/>
        <p:guide pos="959"/>
        <p:guide pos="671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4" d="100"/>
          <a:sy n="84" d="100"/>
        </p:scale>
        <p:origin x="1002" y="60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74EB7-856E-45FD-83F0-5F7C6F3E4372}" type="datetimeFigureOut">
              <a:rPr lang="it-IT"/>
              <a:pPr/>
              <a:t>05/08/2014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86E15-F82A-4596-A46C-375C6D3981E1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830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B0E40-8125-41F8-BB6C-139D8D531A4F}" type="datetimeFigureOut">
              <a:rPr lang="it-IT"/>
              <a:pPr/>
              <a:t>05/08/2014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05DB2-FD3E-441D-8B7E-7AE83ECE27B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4720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it-IT" smtClean="0"/>
              <a:pPr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3654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block"/>
          <p:cNvSpPr/>
          <p:nvPr/>
        </p:nvSpPr>
        <p:spPr>
          <a:xfrm>
            <a:off x="1141413" y="1600200"/>
            <a:ext cx="11047412" cy="327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top graphic"/>
          <p:cNvGrpSpPr/>
          <p:nvPr/>
        </p:nvGrpSpPr>
        <p:grpSpPr>
          <a:xfrm>
            <a:off x="1279" y="0"/>
            <a:ext cx="12188952" cy="429768"/>
            <a:chOff x="1279" y="0"/>
            <a:chExt cx="12188952" cy="429768"/>
          </a:xfrm>
        </p:grpSpPr>
        <p:sp>
          <p:nvSpPr>
            <p:cNvPr id="8" name="Rectangle 7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3" name="bottom graphic"/>
          <p:cNvGrpSpPr/>
          <p:nvPr/>
        </p:nvGrpSpPr>
        <p:grpSpPr>
          <a:xfrm>
            <a:off x="0" y="6080760"/>
            <a:ext cx="12190231" cy="777240"/>
            <a:chOff x="0" y="6080760"/>
            <a:chExt cx="12190231" cy="777240"/>
          </a:xfrm>
        </p:grpSpPr>
        <p:sp>
          <p:nvSpPr>
            <p:cNvPr id="13" name="Rectangle 12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598" cy="8382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4" y="1905000"/>
            <a:ext cx="9143998" cy="26670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493592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647579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4876800"/>
            <a:ext cx="8229598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872924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4999"/>
            <a:ext cx="4435564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849" y="1904999"/>
            <a:ext cx="4435564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606783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828800"/>
            <a:ext cx="4419599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590801"/>
            <a:ext cx="4419599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6814" y="1828800"/>
            <a:ext cx="4419599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6814" y="2590801"/>
            <a:ext cx="4419599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676235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319903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bottom graphic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angle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0961128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anchor="b">
            <a:normAutofit/>
          </a:bodyPr>
          <a:lstStyle>
            <a:lvl1pPr algn="l">
              <a:defRPr sz="3200" b="1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1930" y="1293495"/>
            <a:ext cx="5577840" cy="40233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124200" cy="1797169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3866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00490" y="1202055"/>
            <a:ext cx="5760720" cy="4206240"/>
          </a:xfrm>
          <a:solidFill>
            <a:schemeClr val="bg1">
              <a:lumMod val="95000"/>
            </a:schemeClr>
          </a:solidFill>
        </p:spPr>
        <p:txBody>
          <a:bodyPr tIns="914400">
            <a:normAutofit/>
          </a:bodyPr>
          <a:lstStyle>
            <a:lvl1pPr marL="0" indent="0" algn="ctr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124200" cy="1797171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684222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782858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94507" y="609600"/>
            <a:ext cx="1143001" cy="54102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3" y="609600"/>
            <a:ext cx="7696198" cy="5410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032648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bottom graphic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angle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0" name="top graphic"/>
          <p:cNvGrpSpPr/>
          <p:nvPr/>
        </p:nvGrpSpPr>
        <p:grpSpPr>
          <a:xfrm>
            <a:off x="1279" y="0"/>
            <a:ext cx="12188952" cy="320040"/>
            <a:chOff x="1279" y="0"/>
            <a:chExt cx="12188952" cy="320040"/>
          </a:xfrm>
        </p:grpSpPr>
        <p:sp>
          <p:nvSpPr>
            <p:cNvPr id="11" name="Rectangle 10"/>
            <p:cNvSpPr/>
            <p:nvPr/>
          </p:nvSpPr>
          <p:spPr>
            <a:xfrm>
              <a:off x="1279" y="0"/>
              <a:ext cx="12188952" cy="1702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279" y="170234"/>
              <a:ext cx="12188952" cy="14980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279" y="231421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76" y="1905000"/>
            <a:ext cx="9143538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4363" y="6516865"/>
            <a:ext cx="132762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07498" y="6516865"/>
            <a:ext cx="606214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30094" y="6516865"/>
            <a:ext cx="93631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884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100000"/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mailto:sanferdinando.lavoro@provincia.bt.it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Relationship Id="rId9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 descr="Provincia_di_Barletta-Andria-Trani-Stemma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83468" y="406177"/>
            <a:ext cx="3995324" cy="5399087"/>
          </a:xfr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3430116" y="476672"/>
            <a:ext cx="8614693" cy="54726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74320" lvl="0" indent="-274320">
              <a:spcBef>
                <a:spcPts val="1800"/>
              </a:spcBef>
              <a:buClr>
                <a:schemeClr val="tx1"/>
              </a:buClr>
              <a:buSzPct val="80000"/>
              <a:defRPr/>
            </a:pPr>
            <a:r>
              <a:rPr lang="it-IT" sz="2400" dirty="0" smtClean="0">
                <a:solidFill>
                  <a:srgbClr val="00B050"/>
                </a:solidFill>
                <a:latin typeface="Garamond" pitchFamily="18" charset="0"/>
              </a:rPr>
              <a:t>     </a:t>
            </a:r>
            <a:endParaRPr lang="it-IT" sz="3200" dirty="0" smtClean="0">
              <a:solidFill>
                <a:srgbClr val="00B050"/>
              </a:solidFill>
              <a:latin typeface="Garamond" pitchFamily="18" charset="0"/>
            </a:endParaRPr>
          </a:p>
          <a:p>
            <a:pPr marL="274320" lvl="0" indent="-274320" algn="ctr">
              <a:lnSpc>
                <a:spcPct val="200000"/>
              </a:lnSpc>
              <a:spcBef>
                <a:spcPts val="1800"/>
              </a:spcBef>
              <a:buClr>
                <a:schemeClr val="tx1"/>
              </a:buClr>
              <a:buSzPct val="80000"/>
              <a:defRPr/>
            </a:pPr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La </a:t>
            </a:r>
            <a:r>
              <a:rPr lang="it-IT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Provincia Barletta Andria Trani</a:t>
            </a:r>
          </a:p>
          <a:p>
            <a:pPr marL="274320" lvl="0" indent="-274320" algn="ctr">
              <a:lnSpc>
                <a:spcPct val="200000"/>
              </a:lnSpc>
              <a:spcBef>
                <a:spcPts val="1800"/>
              </a:spcBef>
              <a:buClr>
                <a:schemeClr val="tx1"/>
              </a:buClr>
              <a:buSzPct val="80000"/>
              <a:defRPr/>
            </a:pPr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per SAN FERDINANDO DI PUGLIA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57908" y="260648"/>
            <a:ext cx="9143538" cy="850776"/>
          </a:xfrm>
        </p:spPr>
        <p:txBody>
          <a:bodyPr anchor="ctr">
            <a:norm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SAN FERDINANDO IN PROVINCIA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62164" y="5013176"/>
            <a:ext cx="8326660" cy="12359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ANDREA PATRUNO</a:t>
            </a:r>
          </a:p>
          <a:p>
            <a:pPr>
              <a:buNone/>
            </a:pPr>
            <a:r>
              <a:rPr lang="it-IT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(Consigliere provinciale) </a:t>
            </a:r>
          </a:p>
        </p:txBody>
      </p:sp>
      <p:sp>
        <p:nvSpPr>
          <p:cNvPr id="5" name="Segnaposto contenuto 2"/>
          <p:cNvSpPr txBox="1">
            <a:spLocks/>
          </p:cNvSpPr>
          <p:nvPr/>
        </p:nvSpPr>
        <p:spPr>
          <a:xfrm>
            <a:off x="189756" y="1844824"/>
            <a:ext cx="8856984" cy="12359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 typeface="Wingdings" pitchFamily="2" charset="2"/>
              <a:buNone/>
            </a:pPr>
            <a:r>
              <a:rPr lang="it-IT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PIETRO D’ADDATO</a:t>
            </a:r>
          </a:p>
          <a:p>
            <a:pPr algn="r">
              <a:buFont typeface="Wingdings" pitchFamily="2" charset="2"/>
              <a:buNone/>
            </a:pPr>
            <a:r>
              <a:rPr lang="it-IT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(Consigliere provinciale) </a:t>
            </a:r>
          </a:p>
        </p:txBody>
      </p:sp>
      <p:pic>
        <p:nvPicPr>
          <p:cNvPr id="6" name="Immagine 5" descr="Pietro d'Addato.JPG"/>
          <p:cNvPicPr>
            <a:picLocks noChangeAspect="1"/>
          </p:cNvPicPr>
          <p:nvPr/>
        </p:nvPicPr>
        <p:blipFill>
          <a:blip r:embed="rId2" cstate="print"/>
          <a:srcRect l="3052" t="24003" r="14555"/>
          <a:stretch>
            <a:fillRect/>
          </a:stretch>
        </p:blipFill>
        <p:spPr>
          <a:xfrm>
            <a:off x="9262764" y="908720"/>
            <a:ext cx="2851517" cy="39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magine 6" descr="Andrea Patrun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044" y="2636912"/>
            <a:ext cx="2700000" cy="36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050760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57908" y="188640"/>
            <a:ext cx="9143538" cy="792088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 SEDI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3849216"/>
            <a:ext cx="12188825" cy="2676128"/>
          </a:xfrm>
        </p:spPr>
        <p:txBody>
          <a:bodyPr/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Anche a San Ferdinando di Puglia la Provincia è presente con un suo Sportello per l’Impiego, ubicato in Via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Diaz,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2 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Tel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.: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0883/621292 - mail: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hlinkClick r:id="rId2"/>
              </a:rPr>
              <a:t>sanferdinando.lavoro@provincia.bt.it</a:t>
            </a:r>
            <a:endParaRPr lang="it-IT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In questi anni la Provincia ha formato, con appositi corsi di aggiornamento, i dipendenti del Centro per l’Impiego e potenziato lo Sportello con un nuovo formatore e nuove dotazioni strutturali.</a:t>
            </a:r>
            <a:endParaRPr lang="it-IT" dirty="0">
              <a:solidFill>
                <a:schemeClr val="tx1">
                  <a:lumMod val="50000"/>
                </a:schemeClr>
              </a:solidFill>
            </a:endParaRPr>
          </a:p>
          <a:p>
            <a:endParaRPr lang="it-IT" dirty="0"/>
          </a:p>
        </p:txBody>
      </p:sp>
      <p:pic>
        <p:nvPicPr>
          <p:cNvPr id="4" name="Immagine 3" descr="CP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46150" y="836712"/>
            <a:ext cx="4430762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61154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3645024"/>
            <a:ext cx="12188825" cy="2892152"/>
          </a:xfrm>
        </p:spPr>
        <p:txBody>
          <a:bodyPr>
            <a:normAutofit lnSpcReduction="10000"/>
          </a:bodyPr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di manutenzione straordinaria piano viabile e relative pertinenze s.p. 15 “S. Ferdinando di Puglia-Trinitapoli” 	€ 40.000,00	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(a carico della Provincia). Aggiudicazione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definitiva in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Itinere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	</a:t>
            </a:r>
          </a:p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Lavori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costruzione dell’impianto di pubblica illuminazione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GIA’ ESEGUITI. Il progetto fu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approvato dalla Giunta provinciale di Foggia nel maggio del 2009; nel giugno del 2011, invece, la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Provincia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 Foggia approvava la perizia di variante tecnica e suppletiva, per un importo complessivo di 150mila euro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</p:txBody>
      </p:sp>
      <p:pic>
        <p:nvPicPr>
          <p:cNvPr id="4" name="Segnaposto contenuto 4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5060" y="368928"/>
            <a:ext cx="3343248" cy="2412000"/>
          </a:xfrm>
          <a:prstGeom prst="round2DiagRect">
            <a:avLst>
              <a:gd name="adj1" fmla="val 21642"/>
              <a:gd name="adj2" fmla="val 0"/>
            </a:avLst>
          </a:prstGeom>
          <a:ln w="38100">
            <a:solidFill>
              <a:schemeClr val="tx2">
                <a:lumMod val="75000"/>
              </a:schemeClr>
            </a:solidFill>
          </a:ln>
        </p:spPr>
      </p:pic>
      <p:pic>
        <p:nvPicPr>
          <p:cNvPr id="5" name="Segnaposto contenuto 4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98468" y="368928"/>
            <a:ext cx="3351662" cy="2412000"/>
          </a:xfrm>
          <a:prstGeom prst="round2DiagRect">
            <a:avLst/>
          </a:prstGeom>
          <a:ln w="57150">
            <a:solidFill>
              <a:schemeClr val="tx2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" y="2780928"/>
            <a:ext cx="12188825" cy="648072"/>
          </a:xfrm>
        </p:spPr>
        <p:txBody>
          <a:bodyPr>
            <a:normAutofit/>
          </a:bodyPr>
          <a:lstStyle/>
          <a:p>
            <a:pPr algn="ctr"/>
            <a:r>
              <a:rPr lang="it-IT" sz="2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STRADA PROVINCIALE N. 15 SAN FERDINANDO-TRINITAPOLI</a:t>
            </a:r>
            <a:endParaRPr lang="it-IT" sz="26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61974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404664"/>
            <a:ext cx="12188825" cy="443136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>
                <a:solidFill>
                  <a:srgbClr val="FF0000"/>
                </a:solidFill>
              </a:rPr>
              <a:t>SP.13 </a:t>
            </a:r>
            <a:r>
              <a:rPr lang="it-IT" dirty="0" smtClean="0">
                <a:solidFill>
                  <a:srgbClr val="FF0000"/>
                </a:solidFill>
              </a:rPr>
              <a:t>«CERIGNOLA-TRINITAPOLI-SALINE»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4581128"/>
            <a:ext cx="12188825" cy="1438672"/>
          </a:xfrm>
        </p:spPr>
        <p:txBody>
          <a:bodyPr/>
          <a:lstStyle/>
          <a:p>
            <a:r>
              <a:rPr lang="it-IT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di messa in sicurezza 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nel tratto compresso tra il km. 11+180 ed il km. 12+540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per un importo di 40.000 euro. 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ESEGUITI </a:t>
            </a:r>
            <a:endParaRPr lang="it-IT" dirty="0" smtClean="0">
              <a:solidFill>
                <a:schemeClr val="tx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it-IT" dirty="0"/>
          </a:p>
        </p:txBody>
      </p:sp>
      <p:pic>
        <p:nvPicPr>
          <p:cNvPr id="4" name="Immagine 3" descr="Sp13.jpg"/>
          <p:cNvPicPr>
            <a:picLocks noChangeAspect="1"/>
          </p:cNvPicPr>
          <p:nvPr/>
        </p:nvPicPr>
        <p:blipFill>
          <a:blip r:embed="rId2" cstate="print"/>
          <a:srcRect l="1373" t="4851" r="742" b="14300"/>
          <a:stretch>
            <a:fillRect/>
          </a:stretch>
        </p:blipFill>
        <p:spPr>
          <a:xfrm>
            <a:off x="2908412" y="1196752"/>
            <a:ext cx="6372000" cy="3165449"/>
          </a:xfrm>
          <a:prstGeom prst="rect">
            <a:avLst/>
          </a:prstGeom>
          <a:ln w="38100">
            <a:solidFill>
              <a:schemeClr val="tx2">
                <a:lumMod val="75000"/>
              </a:schemeClr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52529296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10800000" flipV="1">
            <a:off x="-1" y="404664"/>
            <a:ext cx="12188825" cy="2420888"/>
          </a:xfrm>
        </p:spPr>
        <p:txBody>
          <a:bodyPr>
            <a:noAutofit/>
          </a:bodyPr>
          <a:lstStyle/>
          <a:p>
            <a:pPr algn="ctr"/>
            <a:r>
              <a:rPr lang="it-IT" sz="2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STRADE </a:t>
            </a:r>
            <a:r>
              <a:rPr lang="it-IT" sz="26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PROVINCIALI </a:t>
            </a:r>
            <a:br>
              <a:rPr lang="it-IT" sz="26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26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 S.p. 5 «delle Saline», S.p. 6 «di Trinitapoli», S.p. 13 «Cerignola – Trinitapoli – Saline», S.p. 14 « La Lotta – Margherita di Savoia», S.p. 15 «San Ferdinando – Trinitapoli», S.p. 16 «Trinitapoli – Zapponeta», S.p. 17 « S.p.75 - Ponte Canosa», S.p. 18 « Ponte Canosa – San Ferdinando- Contrada Caprioli».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4725144"/>
            <a:ext cx="12188825" cy="1584176"/>
          </a:xfrm>
        </p:spPr>
        <p:txBody>
          <a:bodyPr>
            <a:normAutofit fontScale="9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di messa in sicurezza viabilità rivenente dalla provincia di Foggia</a:t>
            </a:r>
          </a:p>
          <a:p>
            <a:pPr>
              <a:buNone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€ 320.000,00 (Mutuo). Approvato il Progetto definitivo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di messa in sicurezza mediante installazione dì barriere viabilità rivenente dalla Provincia dì Foggia  € 630.000,00 (Mutuo). Approvato il Progetto definitivo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</a:p>
          <a:p>
            <a:pPr>
              <a:buNone/>
            </a:pPr>
            <a:endParaRPr lang="it-IT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it-IT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Immagine 3" descr="Sp16.jpg"/>
          <p:cNvPicPr>
            <a:picLocks noChangeAspect="1"/>
          </p:cNvPicPr>
          <p:nvPr/>
        </p:nvPicPr>
        <p:blipFill>
          <a:blip r:embed="rId2" cstate="print"/>
          <a:srcRect l="742" t="15350" r="1373" b="14301"/>
          <a:stretch>
            <a:fillRect/>
          </a:stretch>
        </p:blipFill>
        <p:spPr>
          <a:xfrm>
            <a:off x="3862164" y="2924944"/>
            <a:ext cx="3927116" cy="1697530"/>
          </a:xfrm>
          <a:prstGeom prst="rect">
            <a:avLst/>
          </a:prstGeom>
          <a:ln w="57150">
            <a:solidFill>
              <a:schemeClr val="tx2">
                <a:lumMod val="75000"/>
              </a:schemeClr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9056429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22876" y="260648"/>
            <a:ext cx="9143538" cy="720080"/>
          </a:xfrm>
        </p:spPr>
        <p:txBody>
          <a:bodyPr>
            <a:norm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ISTITUTO “DELL’AQUILA”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3645024"/>
            <a:ext cx="12188825" cy="2374776"/>
          </a:xfrm>
        </p:spPr>
        <p:txBody>
          <a:bodyPr>
            <a:normAutofit lnSpcReduction="10000"/>
          </a:bodyPr>
          <a:lstStyle/>
          <a:p>
            <a:endParaRPr lang="it-IT" dirty="0" smtClean="0"/>
          </a:p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di realizzazione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auditorium (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€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1.200.000,00). Gara in itinere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 sostituzione pavimentazione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interna (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€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100.000,00). In corso di aggiudicazione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TOTALE FINANZIATO: </a:t>
            </a:r>
            <a:r>
              <a:rPr lang="it-IT" b="1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€ </a:t>
            </a:r>
            <a:r>
              <a:rPr lang="it-IT" b="1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1.300.000,00 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Immagine 3" descr="Istituto Dell'Aquila San Ferdinando di Puglia.jpg"/>
          <p:cNvPicPr>
            <a:picLocks noChangeAspect="1"/>
          </p:cNvPicPr>
          <p:nvPr/>
        </p:nvPicPr>
        <p:blipFill>
          <a:blip r:embed="rId2" cstate="print"/>
          <a:srcRect b="22491"/>
          <a:stretch>
            <a:fillRect/>
          </a:stretch>
        </p:blipFill>
        <p:spPr>
          <a:xfrm>
            <a:off x="2372419" y="1484784"/>
            <a:ext cx="7443987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0140238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Istruzione </a:t>
            </a:r>
            <a:endParaRPr lang="it-IT" sz="44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1905000"/>
            <a:ext cx="12188825" cy="4114800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Gli Indirizzi Scolastici approvati dalla Regione Puglia dal 2010 ad oggi nelle scuole di 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San Ferdinando di Puglia. </a:t>
            </a:r>
            <a:endParaRPr lang="it-IT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I.P.S.I.A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. "Dell'Aquila"	2011/2012	AGRICOLTURA E SVILUPPO RURALE - SISTEMA MODA	</a:t>
            </a:r>
            <a:endParaRPr lang="it-IT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I.P.S.I.A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. "Dell'Aquila"	2012/2013	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TURISMO</a:t>
            </a:r>
          </a:p>
          <a:p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I.P.S.I.A. "Dell'Aquila"	2013/2014	RIATTIVAZIONE INDIRIZZO AGRICOLTURA E SVILUPPO RURALE 	</a:t>
            </a:r>
          </a:p>
          <a:p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I.P.S.I.A. "Dell'Aquila"	2014/2015	MANTENIMENTO INDIRIZZO AGRICOLTURA E SVILUPPO RURALE </a:t>
            </a:r>
            <a:r>
              <a:rPr lang="it-IT" dirty="0"/>
              <a:t>		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8631106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49996" y="620688"/>
            <a:ext cx="9982845" cy="1066800"/>
          </a:xfr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it-IT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FORMAZIONE PROFESSIONALE</a:t>
            </a:r>
            <a:endParaRPr lang="it-IT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2349996" y="1484784"/>
            <a:ext cx="9838829" cy="4680520"/>
          </a:xfrm>
        </p:spPr>
        <p:txBody>
          <a:bodyPr/>
          <a:lstStyle/>
          <a:p>
            <a:pPr marL="0" indent="0">
              <a:buNone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</a:rPr>
              <a:t>Destinatari sono: giovani tra 15 e 18 anni, adulti disoccupati, apprendisti e lavoratori occupati (formazione in azienda o individuale)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</a:rPr>
              <a:t>Grazie alle risorse europee, per le annualità 2010/2013, oltre 19 milioni sono le somme trasferiate dalla Regione che la Provincia è riuscita ad acquisire dai </a:t>
            </a:r>
            <a:r>
              <a:rPr lang="it-IT" b="1" smtClean="0">
                <a:solidFill>
                  <a:schemeClr val="tx1">
                    <a:lumMod val="75000"/>
                  </a:schemeClr>
                </a:solidFill>
              </a:rPr>
              <a:t>fondi FSE</a:t>
            </a:r>
            <a:endParaRPr lang="it-IT" b="1" dirty="0" smtClean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6" name="Segnaposto contenuto 3" descr="BAT FORM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43" y="1340768"/>
            <a:ext cx="2133972" cy="4176464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Ambien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302590">
            <a:off x="-1075401" y="297328"/>
            <a:ext cx="3914800" cy="2088232"/>
          </a:xfrm>
          <a:prstGeom prst="rect">
            <a:avLst/>
          </a:prstGeom>
        </p:spPr>
      </p:pic>
      <p:sp>
        <p:nvSpPr>
          <p:cNvPr id="7" name="Segnaposto contenuto 6"/>
          <p:cNvSpPr>
            <a:spLocks noGrp="1"/>
          </p:cNvSpPr>
          <p:nvPr>
            <p:ph idx="1"/>
          </p:nvPr>
        </p:nvSpPr>
        <p:spPr>
          <a:xfrm>
            <a:off x="3987034" y="2780928"/>
            <a:ext cx="4228960" cy="345638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it-IT" sz="4000" b="1" u="sng" cap="sm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PROGETTO</a:t>
            </a:r>
            <a:r>
              <a:rPr lang="it-IT" sz="4000" b="1" cap="sm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 «Ambientiamoci»</a:t>
            </a:r>
          </a:p>
          <a:p>
            <a:r>
              <a:rPr lang="it-IT" sz="39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promozione di buone prassi</a:t>
            </a:r>
          </a:p>
          <a:p>
            <a:r>
              <a:rPr lang="it-IT" sz="39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pulizia strade e spiagge</a:t>
            </a:r>
            <a:endParaRPr lang="it-IT" sz="3900" b="1" dirty="0"/>
          </a:p>
        </p:txBody>
      </p:sp>
      <p:pic>
        <p:nvPicPr>
          <p:cNvPr id="4104" name="Picture 8" descr="http://www.provincia.bt.it/portals/0/contactcenter/Green%20Bat/Logo%20Green%20Villag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414" y="372971"/>
            <a:ext cx="3410245" cy="190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www.provincia.bt.it/portals/0/contactcenter/Green%20Bat/email-up%20copia%5B5%5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659" y="372971"/>
            <a:ext cx="4607496" cy="190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://www.videoandria.com/wordpress/wp-content/uploads/2013/08/ambientiamoci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213" y="2246718"/>
            <a:ext cx="3829050" cy="406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http://www.provincia.barletta-andria-trani.it/Portals/0/Images/Eventi%20e%20Notizie/Foto/Pulizia%20Strade%20Barletta%20Ambientiamoci/tn_IMG_318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91676">
            <a:off x="0" y="2969753"/>
            <a:ext cx="3914800" cy="184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8" descr="Oli esausti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9727044">
            <a:off x="542776" y="1221143"/>
            <a:ext cx="3215066" cy="1983429"/>
          </a:xfrm>
          <a:prstGeom prst="rect">
            <a:avLst/>
          </a:prstGeom>
        </p:spPr>
      </p:pic>
      <p:pic>
        <p:nvPicPr>
          <p:cNvPr id="4098" name="Picture 2" descr="http://www.traninews.it/img-news/ambientiamoci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6459">
            <a:off x="-131455" y="4665326"/>
            <a:ext cx="3914800" cy="201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5780" y="404664"/>
            <a:ext cx="11449272" cy="5688632"/>
          </a:xfrm>
        </p:spPr>
        <p:txBody>
          <a:bodyPr anchor="t" anchorCtr="0">
            <a:normAutofit fontScale="90000"/>
          </a:bodyPr>
          <a:lstStyle/>
          <a:p>
            <a:r>
              <a:rPr lang="it-IT" sz="2700" dirty="0" smtClean="0">
                <a:solidFill>
                  <a:schemeClr val="tx1"/>
                </a:solidFill>
              </a:rPr>
              <a:t>- </a:t>
            </a: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>Protocollo d’intesa «Raccolta degli oli vegetali e animali esausti di provenienza domestica» e distribuzione gratuita tanichette;</a:t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>- Protocollo d’intesa per la «Sensibilizzazione ambientale e per la protezione e cura del territorio durante il periodo estivo»</a:t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>- Star Up Strade Pulite: Amianto Zero</a:t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>- Protocollo d’intesa con Regione Puglia per la bonifica di siti potenzialmente contaminati (Programma Operativo FESR 2007/2013)</a:t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>- Progetto «GREEN BAT» (Forum Ambientale e Pulizia Spiagge)</a:t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>- Progetto Mare Sicuro 2013</a:t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>- Protocollo d’intesa con ARPA e Corpo Forestale dello Stato per la salvaguardia ambientale e la protezione dall’inquinamento</a:t>
            </a:r>
            <a:r>
              <a:rPr lang="it-IT" sz="2700" dirty="0" smtClean="0">
                <a:solidFill>
                  <a:schemeClr val="tx1"/>
                </a:solidFill>
              </a:rPr>
              <a:t/>
            </a:r>
            <a:br>
              <a:rPr lang="it-IT" sz="2700" dirty="0" smtClean="0">
                <a:solidFill>
                  <a:schemeClr val="tx1"/>
                </a:solidFill>
              </a:rPr>
            </a:br>
            <a:r>
              <a:rPr lang="it-IT" dirty="0" smtClean="0">
                <a:solidFill>
                  <a:srgbClr val="00B050"/>
                </a:solidFill>
              </a:rPr>
              <a:t/>
            </a:r>
            <a:br>
              <a:rPr lang="it-IT" dirty="0" smtClean="0">
                <a:solidFill>
                  <a:srgbClr val="00B050"/>
                </a:solidFill>
              </a:rPr>
            </a:br>
            <a:endParaRPr lang="it-IT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88205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defTabSz="914400">
              <a:lnSpc>
                <a:spcPct val="80000"/>
              </a:lnSpc>
              <a:spcBef>
                <a:spcPts val="0"/>
              </a:spcBef>
              <a:buNone/>
            </a:pPr>
            <a:r>
              <a:rPr lang="it-IT" sz="6600" b="0" i="0" dirty="0" smtClean="0">
                <a:solidFill>
                  <a:schemeClr val="bg1"/>
                </a:solidFill>
                <a:effectLst>
                  <a:outerShdw blurRad="88900" algn="ctr">
                    <a:prstClr val="black">
                      <a:alpha val="35000"/>
                    </a:prstClr>
                  </a:outerShdw>
                </a:effectLst>
                <a:latin typeface="Euphemia"/>
                <a:ea typeface="+mj-ea"/>
                <a:cs typeface="+mj-cs"/>
              </a:rPr>
              <a:t>Layout titolo</a:t>
            </a:r>
            <a:endParaRPr lang="it-IT" sz="6600" b="0" i="0" dirty="0">
              <a:solidFill>
                <a:schemeClr val="bg1"/>
              </a:solidFill>
              <a:effectLst>
                <a:outerShdw blurRad="88900" algn="ctr">
                  <a:prstClr val="black">
                    <a:alpha val="35000"/>
                  </a:prstClr>
                </a:outerShdw>
              </a:effectLst>
              <a:latin typeface="Euphemia"/>
              <a:ea typeface="+mj-ea"/>
              <a:cs typeface="+mj-cs"/>
            </a:endParaRPr>
          </a:p>
        </p:txBody>
      </p:sp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76672"/>
            <a:ext cx="12188825" cy="4598293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56913" y="476672"/>
            <a:ext cx="11927060" cy="1462982"/>
          </a:xfrm>
        </p:spPr>
        <p:txBody>
          <a:bodyPr anchor="ctr">
            <a:normAutofit/>
          </a:bodyPr>
          <a:lstStyle/>
          <a:p>
            <a:pPr algn="ctr"/>
            <a:r>
              <a:rPr lang="it-IT" sz="2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LA</a:t>
            </a:r>
            <a:r>
              <a:rPr lang="it-IT" sz="4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PROVINCIA </a:t>
            </a:r>
            <a:br>
              <a:rPr lang="it-IT" sz="4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</a:br>
            <a:r>
              <a:rPr lang="it-IT" sz="2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per il </a:t>
            </a:r>
            <a:r>
              <a:rPr lang="it-IT" sz="4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SOCIALE</a:t>
            </a:r>
            <a:endParaRPr lang="it-IT" sz="48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2204864"/>
            <a:ext cx="12188825" cy="3659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2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TANTI I SERVIZI E LE ATTIVITA’ IN DIFFERENTI SETTORI PER:</a:t>
            </a:r>
          </a:p>
          <a:p>
            <a:pPr algn="just"/>
            <a:r>
              <a:rPr lang="it-IT" sz="28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Perseguire l’interesse generale per il bene comune;</a:t>
            </a:r>
          </a:p>
          <a:p>
            <a:pPr algn="just"/>
            <a:r>
              <a:rPr lang="it-IT" sz="28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Favorire lo sviluppo integrale della persona attraverso servizi ed interventi mirati nelle aree quali</a:t>
            </a:r>
          </a:p>
          <a:p>
            <a:pPr marL="0" indent="0" algn="just">
              <a:buNone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   1. Le Politiche Sociali 		   2. Le Politiche di Genere</a:t>
            </a:r>
          </a:p>
          <a:p>
            <a:pPr marL="0" indent="0" algn="just">
              <a:buNone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   3. Le Politiche per il Lavoro 	   4. La Formazione Professionale</a:t>
            </a:r>
          </a:p>
          <a:p>
            <a:pPr marL="514350" indent="-514350" algn="just">
              <a:buFont typeface="+mj-lt"/>
              <a:buAutoNum type="arabicPeriod"/>
            </a:pPr>
            <a:endParaRPr lang="it-IT" sz="2800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endParaRPr lang="it-IT" sz="2800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</p:txBody>
      </p:sp>
      <p:pic>
        <p:nvPicPr>
          <p:cNvPr id="5" name="Immagine 4" descr="SOCIA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2656"/>
            <a:ext cx="2566020" cy="145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85900" y="620688"/>
            <a:ext cx="9143538" cy="864096"/>
          </a:xfrm>
        </p:spPr>
        <p:txBody>
          <a:bodyPr>
            <a:noAutofit/>
          </a:bodyPr>
          <a:lstStyle/>
          <a:p>
            <a:r>
              <a:rPr lang="it-IT" sz="7200" dirty="0" smtClean="0">
                <a:solidFill>
                  <a:srgbClr val="00B050"/>
                </a:solidFill>
              </a:rPr>
              <a:t>Le Politiche Sociali</a:t>
            </a:r>
            <a:endParaRPr lang="it-IT" sz="7200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7748" y="1772816"/>
            <a:ext cx="11953328" cy="43924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sz="3600" b="1" u="sng" dirty="0" smtClean="0">
                <a:solidFill>
                  <a:schemeClr val="tx2">
                    <a:lumMod val="50000"/>
                  </a:schemeClr>
                </a:solidFill>
              </a:rPr>
              <a:t>1. Disabilità</a:t>
            </a:r>
            <a:r>
              <a:rPr lang="it-IT" b="1" u="sng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Alcuni interventi:</a:t>
            </a:r>
            <a:endParaRPr lang="it-IT" b="1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- Servizio trasporto scolastico (70 beneficiari circa per anno per circa 100 mila euro); - Servizio assistenza specialistica disabili (oltre 200 disabili per anno. Investiti oltre 1 milione)</a:t>
            </a:r>
          </a:p>
          <a:p>
            <a:pPr marL="0" indent="0">
              <a:buNone/>
            </a:pPr>
            <a:r>
              <a:rPr lang="it-IT" sz="3600" b="1" u="sng" dirty="0" smtClean="0">
                <a:solidFill>
                  <a:schemeClr val="tx2">
                    <a:lumMod val="50000"/>
                  </a:schemeClr>
                </a:solidFill>
              </a:rPr>
              <a:t>2. Immigrazione e inclusione sociale</a:t>
            </a:r>
            <a:r>
              <a:rPr lang="it-IT" b="1" u="sng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 Alcuni interventi:</a:t>
            </a:r>
            <a:endParaRPr lang="it-IT" b="1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- Progetto FEI  MEDI-AZIONE (finanziamenti per 280 mila euro); - Centro interculturale per l’integrazione degli immigrati; - Progetto E.N.E.A. per i rifugiati, titolari di protezione internazionale … (finanziamenti FER per 340mmila euro)</a:t>
            </a:r>
          </a:p>
          <a:p>
            <a:pPr marL="0" indent="0">
              <a:buNone/>
            </a:pPr>
            <a:r>
              <a:rPr lang="it-IT" sz="3600" b="1" u="sng" dirty="0" smtClean="0">
                <a:solidFill>
                  <a:schemeClr val="tx2">
                    <a:lumMod val="50000"/>
                  </a:schemeClr>
                </a:solidFill>
              </a:rPr>
              <a:t>3. Promozione della Salute e del Volontariato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- Sportello per il Volontariato; - Progetto Psicologo in Farmacia; -Progetto Melanoma; - Adesione Campagna </a:t>
            </a:r>
            <a:r>
              <a:rPr lang="it-IT" dirty="0" err="1" smtClean="0">
                <a:solidFill>
                  <a:schemeClr val="tx2">
                    <a:lumMod val="50000"/>
                  </a:schemeClr>
                </a:solidFill>
              </a:rPr>
              <a:t>Telethon</a:t>
            </a:r>
            <a:endParaRPr lang="it-IT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76430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3972" y="476672"/>
            <a:ext cx="3790155" cy="459829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" y="5085184"/>
            <a:ext cx="12188825" cy="838200"/>
          </a:xfrm>
        </p:spPr>
        <p:txBody>
          <a:bodyPr anchor="ctr">
            <a:noAutofit/>
          </a:bodyPr>
          <a:lstStyle/>
          <a:p>
            <a:pPr algn="ctr"/>
            <a:r>
              <a:rPr lang="it-IT" sz="60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SOCIALE</a:t>
            </a:r>
            <a:endParaRPr lang="it-IT" sz="6000" b="1" i="0" spc="3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5" name="Immagine 4" descr="sociala_provincia_amic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4412" y="476672"/>
            <a:ext cx="3528392" cy="4608512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356" y="2420888"/>
            <a:ext cx="6886501" cy="3528392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Consegnate complessivamente 1000 tessere per beni di prima necessità del valore di 150 € mensili per 6 mesi per una spesa complessiva per la Provincia di 900 mila euro.</a:t>
            </a:r>
          </a:p>
          <a:p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Per questo comune ne hanno beneficiato n. 55 concittadini</a:t>
            </a:r>
          </a:p>
          <a:p>
            <a:pPr>
              <a:buFont typeface="Arial" pitchFamily="34" charset="0"/>
              <a:buChar char="•"/>
            </a:pPr>
            <a:endParaRPr lang="it-IT" sz="3600" b="0" i="0" dirty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5780" y="1196752"/>
            <a:ext cx="6696744" cy="1143000"/>
          </a:xfrm>
        </p:spPr>
        <p:txBody>
          <a:bodyPr anchor="ctr">
            <a:normAutofit/>
          </a:bodyPr>
          <a:lstStyle/>
          <a:p>
            <a:pPr algn="ctr"/>
            <a:r>
              <a:rPr lang="it-IT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Carta Amica</a:t>
            </a:r>
            <a:endParaRPr lang="it-IT" b="1" spc="3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30516" y="404664"/>
            <a:ext cx="5158309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33772" y="609600"/>
            <a:ext cx="11305256" cy="1066800"/>
          </a:xfrm>
        </p:spPr>
        <p:txBody>
          <a:bodyPr>
            <a:normAutofit/>
          </a:bodyPr>
          <a:lstStyle/>
          <a:p>
            <a:pPr algn="ctr"/>
            <a:r>
              <a:rPr lang="it-IT" sz="6000" dirty="0" smtClean="0">
                <a:solidFill>
                  <a:srgbClr val="00B050"/>
                </a:solidFill>
              </a:rPr>
              <a:t>Le Politiche di Genere</a:t>
            </a:r>
            <a:endParaRPr lang="it-IT" sz="6000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9796" y="1905000"/>
            <a:ext cx="11089232" cy="4114800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Promozione delle Pari Opportunità</a:t>
            </a:r>
          </a:p>
          <a:p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lotta alla violenza contro le donne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Rete Nazionale antiviolenza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Piano interventi locali per la prevenzione ed il contrasto della violenza contro le donne e minori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Progetto MAFALDA (finanziamenti per 165 mila euro)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Consigliera/e provinciale di PARITA’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Carta Europea per l’Uguaglianza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Adesione progetto </a:t>
            </a:r>
            <a:r>
              <a:rPr lang="it-IT" dirty="0" err="1" smtClean="0">
                <a:solidFill>
                  <a:schemeClr val="tx2">
                    <a:lumMod val="50000"/>
                  </a:schemeClr>
                </a:solidFill>
              </a:rPr>
              <a:t>Aleida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 Domo Vitae </a:t>
            </a:r>
            <a:r>
              <a:rPr lang="it-IT" dirty="0" err="1" smtClean="0">
                <a:solidFill>
                  <a:schemeClr val="tx2">
                    <a:lumMod val="50000"/>
                  </a:schemeClr>
                </a:solidFill>
              </a:rPr>
              <a:t>Novae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 Comunità Oasi2 San Francesco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0319784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" y="5013176"/>
            <a:ext cx="12188825" cy="838200"/>
          </a:xfrm>
        </p:spPr>
        <p:txBody>
          <a:bodyPr anchor="ctr">
            <a:noAutofit/>
          </a:bodyPr>
          <a:lstStyle/>
          <a:p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       LAVORO</a:t>
            </a:r>
            <a:endParaRPr lang="it-IT" sz="6000" b="1" i="0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73932" y="476672"/>
            <a:ext cx="4654252" cy="4598293"/>
          </a:xfrm>
          <a:prstGeom prst="rect">
            <a:avLst/>
          </a:prstGeom>
        </p:spPr>
      </p:pic>
      <p:pic>
        <p:nvPicPr>
          <p:cNvPr id="5" name="Immagine 4" descr="provincia_amica_lavor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46540" y="473975"/>
            <a:ext cx="4798269" cy="5544616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01581" y="548680"/>
            <a:ext cx="9143538" cy="1066800"/>
          </a:xfrm>
        </p:spPr>
        <p:txBody>
          <a:bodyPr>
            <a:normAutofit/>
          </a:bodyPr>
          <a:lstStyle/>
          <a:p>
            <a:r>
              <a:rPr lang="it-IT" sz="6000" dirty="0" smtClean="0">
                <a:solidFill>
                  <a:srgbClr val="00B050"/>
                </a:solidFill>
              </a:rPr>
              <a:t>Le Politiche per il Lavoro</a:t>
            </a:r>
            <a:endParaRPr lang="it-IT" sz="6000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382444" y="1844824"/>
            <a:ext cx="5400600" cy="4114800"/>
          </a:xfrm>
        </p:spPr>
        <p:txBody>
          <a:bodyPr>
            <a:noAutofit/>
          </a:bodyPr>
          <a:lstStyle/>
          <a:p>
            <a:r>
              <a:rPr lang="it-IT" sz="2200" dirty="0">
                <a:solidFill>
                  <a:schemeClr val="tx2">
                    <a:lumMod val="50000"/>
                  </a:schemeClr>
                </a:solidFill>
              </a:rPr>
              <a:t>Centro </a:t>
            </a:r>
            <a:r>
              <a:rPr lang="it-IT" sz="2200" dirty="0" err="1">
                <a:solidFill>
                  <a:schemeClr val="tx2">
                    <a:lumMod val="50000"/>
                  </a:schemeClr>
                </a:solidFill>
              </a:rPr>
              <a:t>Occupabilità</a:t>
            </a:r>
            <a:r>
              <a:rPr lang="it-IT" sz="2200" dirty="0">
                <a:solidFill>
                  <a:schemeClr val="tx2">
                    <a:lumMod val="50000"/>
                  </a:schemeClr>
                </a:solidFill>
              </a:rPr>
              <a:t> Femminile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Progetto </a:t>
            </a:r>
            <a:r>
              <a:rPr lang="it-IT" sz="2200" dirty="0">
                <a:solidFill>
                  <a:schemeClr val="tx2">
                    <a:lumMod val="50000"/>
                  </a:schemeClr>
                </a:solidFill>
              </a:rPr>
              <a:t>BAT’S MOVE</a:t>
            </a:r>
          </a:p>
          <a:p>
            <a:r>
              <a:rPr lang="it-IT" sz="2200" dirty="0">
                <a:solidFill>
                  <a:schemeClr val="tx2">
                    <a:lumMod val="50000"/>
                  </a:schemeClr>
                </a:solidFill>
              </a:rPr>
              <a:t>Progetto ROSA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Vertenze collettive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Servizio Help desk portale sintesi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Servizio Psicologo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Stipula Convenzioni e Accordi di rete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Video </a:t>
            </a:r>
            <a:r>
              <a:rPr lang="it-IT" sz="2200" dirty="0">
                <a:solidFill>
                  <a:schemeClr val="tx2">
                    <a:lumMod val="50000"/>
                  </a:schemeClr>
                </a:solidFill>
              </a:rPr>
              <a:t>Curriculum</a:t>
            </a:r>
          </a:p>
          <a:p>
            <a:endParaRPr lang="it-IT" sz="2200" dirty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909836" y="1844824"/>
            <a:ext cx="5163514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Progetto </a:t>
            </a:r>
            <a:r>
              <a:rPr lang="it-IT" sz="2200" dirty="0" err="1" smtClean="0">
                <a:solidFill>
                  <a:schemeClr val="tx2">
                    <a:lumMod val="50000"/>
                  </a:schemeClr>
                </a:solidFill>
              </a:rPr>
              <a:t>IncontraLavoro</a:t>
            </a:r>
            <a:endParaRPr lang="it-IT" sz="220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Progetto </a:t>
            </a:r>
            <a:r>
              <a:rPr lang="it-IT" sz="2200" dirty="0" err="1" smtClean="0">
                <a:solidFill>
                  <a:schemeClr val="tx2">
                    <a:lumMod val="50000"/>
                  </a:schemeClr>
                </a:solidFill>
              </a:rPr>
              <a:t>Ve.La</a:t>
            </a:r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 (</a:t>
            </a:r>
            <a:r>
              <a:rPr lang="it-IT" sz="2200" dirty="0" err="1" smtClean="0">
                <a:solidFill>
                  <a:schemeClr val="tx2">
                    <a:lumMod val="50000"/>
                  </a:schemeClr>
                </a:solidFill>
              </a:rPr>
              <a:t>VErso</a:t>
            </a:r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 il Lavoro)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Sportello Europa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Sportello Professione Militare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Sportello Impresa</a:t>
            </a:r>
          </a:p>
          <a:p>
            <a:r>
              <a:rPr lang="it-IT" sz="2200" dirty="0">
                <a:solidFill>
                  <a:schemeClr val="tx2">
                    <a:lumMod val="50000"/>
                  </a:schemeClr>
                </a:solidFill>
              </a:rPr>
              <a:t>Sportello DSA</a:t>
            </a:r>
          </a:p>
          <a:p>
            <a:r>
              <a:rPr lang="it-IT" sz="2200" dirty="0">
                <a:solidFill>
                  <a:schemeClr val="tx2">
                    <a:lumMod val="50000"/>
                  </a:schemeClr>
                </a:solidFill>
              </a:rPr>
              <a:t>Servizio Accounting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Osservatorio Mercato del Lavoro</a:t>
            </a:r>
          </a:p>
          <a:p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405353709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lvl="0" algn="ctr">
              <a:spcBef>
                <a:spcPts val="0"/>
              </a:spcBef>
            </a:pPr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n-ea"/>
                <a:cs typeface="+mn-cs"/>
              </a:rPr>
              <a:t>LAVORO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-1" y="1628800"/>
            <a:ext cx="8758709" cy="43204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40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Bandi “BORSA LAVORO” </a:t>
            </a:r>
          </a:p>
          <a:p>
            <a:pPr marL="0" indent="0">
              <a:buNone/>
            </a:pPr>
            <a:r>
              <a:rPr lang="it-IT" sz="32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Due i bandi messi a disposizione delle aziende del territorio, per Borse Lavoro (da 3.000 euro ciascuna) finalizzate all’assunzione di giovani e disoccupati di tutte le fasce di età. </a:t>
            </a:r>
          </a:p>
          <a:p>
            <a:pPr marL="0" indent="0">
              <a:buNone/>
            </a:pPr>
            <a:r>
              <a:rPr lang="it-IT" sz="32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- 675 domande pervenute</a:t>
            </a:r>
          </a:p>
          <a:p>
            <a:pPr marL="0" indent="0">
              <a:buNone/>
            </a:pPr>
            <a:r>
              <a:rPr lang="it-IT" sz="3200" b="1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- 277 Borse Lavoro finanziate</a:t>
            </a:r>
            <a:endParaRPr lang="it-IT" sz="3200" b="1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</p:txBody>
      </p:sp>
      <p:pic>
        <p:nvPicPr>
          <p:cNvPr id="4" name="Immagine 3" descr="Logo Provincia Amic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99358" y="1124745"/>
            <a:ext cx="3616590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780" y="5013176"/>
            <a:ext cx="11233248" cy="838200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ISTRUZIONE</a:t>
            </a:r>
            <a:endParaRPr lang="it-IT" sz="6000" b="1" i="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53852" y="476672"/>
            <a:ext cx="4392488" cy="4598293"/>
          </a:xfrm>
          <a:prstGeom prst="rect">
            <a:avLst/>
          </a:prstGeom>
        </p:spPr>
      </p:pic>
      <p:pic>
        <p:nvPicPr>
          <p:cNvPr id="6" name="Immagine 5" descr="provincia_amica_istruzio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8066" y="476672"/>
            <a:ext cx="5336945" cy="4536504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BORSE </a:t>
            </a:r>
            <a:r>
              <a:rPr lang="it-IT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STUDIO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egnaposto contenuto 2"/>
          <p:cNvSpPr>
            <a:spLocks noGrp="1"/>
          </p:cNvSpPr>
          <p:nvPr>
            <p:ph idx="1"/>
          </p:nvPr>
        </p:nvSpPr>
        <p:spPr>
          <a:xfrm>
            <a:off x="1522876" y="1905000"/>
            <a:ext cx="9143538" cy="1668016"/>
          </a:xfrm>
        </p:spPr>
        <p:txBody>
          <a:bodyPr>
            <a:noAutofit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Nell’ ambito del progetto Provincia Amica sono state erogate 100  borse di studio da € 2500,00 ciascuna, per studenti del territorio, meritevoli e con particolari difficoltà economiche di qualsiasi facoltà </a:t>
            </a:r>
            <a:r>
              <a:rPr lang="it-IT" b="1" dirty="0" smtClean="0">
                <a:solidFill>
                  <a:schemeClr val="tx1">
                    <a:lumMod val="50000"/>
                  </a:schemeClr>
                </a:solidFill>
              </a:rPr>
              <a:t>sono 2 gli studenti di San Ferdinando di Puglia ad averne beneficiato</a:t>
            </a:r>
            <a:endParaRPr lang="it-IT" b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38991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puglia imperia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18748" y="812704"/>
            <a:ext cx="2880320" cy="1921698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404664"/>
            <a:ext cx="10558908" cy="864096"/>
          </a:xfrm>
        </p:spPr>
        <p:txBody>
          <a:bodyPr>
            <a:noAutofit/>
          </a:bodyPr>
          <a:lstStyle/>
          <a:p>
            <a:pPr algn="ctr"/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Promozione Territorio e Turismo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7748" y="1700808"/>
            <a:ext cx="12188824" cy="4464496"/>
          </a:xfrm>
        </p:spPr>
        <p:txBody>
          <a:bodyPr>
            <a:normAutofit/>
          </a:bodyPr>
          <a:lstStyle/>
          <a:p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Adesione agli organismi presenti sul territorio</a:t>
            </a:r>
          </a:p>
          <a:p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Iniziative promozionali dirette per la promozione turistica: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Borsa Internazionale del Turismo Milano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Borsa Mediterranea del Turismo Archeologica Paestum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Fiera del Levante</a:t>
            </a:r>
          </a:p>
          <a:p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Patrocina, contribuisce e sovvenziona molteplici iniziative comunali, associative e del volontariato di interesse turistico, culturale, sportivo e sociale. </a:t>
            </a:r>
          </a:p>
          <a:p>
            <a:pPr marL="0" indent="0">
              <a:buNone/>
            </a:pPr>
            <a:endParaRPr lang="it-IT" b="1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6" name="Segnaposto contenuto 4" descr="bi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406780" y="2924944"/>
            <a:ext cx="2304256" cy="1370635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13275" y="5076626"/>
            <a:ext cx="12188825" cy="1071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5400" b="1" dirty="0" smtClean="0">
                <a:solidFill>
                  <a:srgbClr val="00B050"/>
                </a:solidFill>
                <a:latin typeface="Garamond" pitchFamily="18" charset="0"/>
              </a:rPr>
              <a:t>POLIZIA PROVINCIALE</a:t>
            </a:r>
            <a:endParaRPr lang="it-IT" sz="5400" b="1" dirty="0">
              <a:solidFill>
                <a:srgbClr val="00B050"/>
              </a:solidFill>
              <a:latin typeface="Garamond" pitchFamily="18" charset="0"/>
            </a:endParaRPr>
          </a:p>
        </p:txBody>
      </p:sp>
      <p:pic>
        <p:nvPicPr>
          <p:cNvPr id="6146" name="Picture 2" descr="http://www.comune.andria.bt.it/public/images_news/110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80" y="516307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cdn.livenetwork.it/news/254769/gallery/753209_Emergenza_Neve%281%29_398x1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148" y="821282"/>
            <a:ext cx="3790950" cy="231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poliziaprovincialebat.it/images/p009_1_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620" y="344421"/>
            <a:ext cx="4543425" cy="340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encrypted-tbn0.gstatic.com/images?q=tbn:ANd9GcQ542A0sGf2x06kLy8C3IdrE9LX7vkQsl1KPTncUzj_K9GKClW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48" y="2423674"/>
            <a:ext cx="3146852" cy="209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Fenicotter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582" y="4005064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059036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728700"/>
            <a:ext cx="12188825" cy="5400600"/>
          </a:xfrm>
        </p:spPr>
        <p:txBody>
          <a:bodyPr>
            <a:normAutofit fontScale="40000" lnSpcReduction="20000"/>
          </a:bodyPr>
          <a:lstStyle/>
          <a:p>
            <a:endParaRPr lang="it-IT" dirty="0" smtClean="0"/>
          </a:p>
          <a:p>
            <a:r>
              <a:rPr lang="it-IT" sz="630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Pianificazione sulla prevenzione e interventi </a:t>
            </a:r>
            <a:r>
              <a:rPr lang="it-IT" sz="63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Anti Incendi Boschivi. </a:t>
            </a:r>
            <a:endParaRPr lang="it-IT" sz="6300" dirty="0">
              <a:solidFill>
                <a:schemeClr val="tx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sz="63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Adozione </a:t>
            </a:r>
            <a:r>
              <a:rPr lang="it-IT" sz="630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 linee guida nella ricognizione quotidiana dei siti a rischio.</a:t>
            </a:r>
          </a:p>
          <a:p>
            <a:r>
              <a:rPr lang="it-IT" sz="63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Convenzioni </a:t>
            </a:r>
            <a:r>
              <a:rPr lang="it-IT" sz="630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 le Associazioni di Volontariato ricadenti nel territorio comunale per attività di “Avvistamento Dinamico AIB”.</a:t>
            </a:r>
          </a:p>
          <a:p>
            <a:r>
              <a:rPr lang="it-IT" sz="63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Coordinamento </a:t>
            </a:r>
            <a:r>
              <a:rPr lang="it-IT" sz="630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Soccorsi </a:t>
            </a:r>
            <a:r>
              <a:rPr lang="it-IT" sz="63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Sanitari durante </a:t>
            </a:r>
            <a:r>
              <a:rPr lang="it-IT" sz="630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Giro d’ITALIA e Giro d’ITALIA Femminile </a:t>
            </a:r>
          </a:p>
          <a:p>
            <a:r>
              <a:rPr lang="it-IT" sz="63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Azione </a:t>
            </a:r>
            <a:r>
              <a:rPr lang="it-IT" sz="630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 pattugliamento per contrasto abusivismo commercio ambulante extracomunitario.</a:t>
            </a:r>
          </a:p>
          <a:p>
            <a:r>
              <a:rPr lang="it-IT" sz="63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Azione </a:t>
            </a:r>
            <a:r>
              <a:rPr lang="it-IT" sz="630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 pattugliamento sulla viabilità di competenza.</a:t>
            </a:r>
          </a:p>
          <a:p>
            <a:r>
              <a:rPr lang="it-IT" sz="63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Azione </a:t>
            </a:r>
            <a:r>
              <a:rPr lang="it-IT" sz="630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 contrasto cattura allodole con reti </a:t>
            </a:r>
            <a:r>
              <a:rPr lang="it-IT" sz="63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fisse (Sequestrate </a:t>
            </a:r>
            <a:r>
              <a:rPr lang="it-IT" sz="630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reti e liberate oltre un centinaio di allodole</a:t>
            </a:r>
            <a:r>
              <a:rPr lang="it-IT" sz="63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.)</a:t>
            </a:r>
            <a:endParaRPr lang="it-IT" sz="6300" dirty="0"/>
          </a:p>
        </p:txBody>
      </p:sp>
    </p:spTree>
    <p:extLst>
      <p:ext uri="{BB962C8B-B14F-4D97-AF65-F5344CB8AC3E}">
        <p14:creationId xmlns:p14="http://schemas.microsoft.com/office/powerpoint/2010/main" val="392113952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66220" y="2132856"/>
            <a:ext cx="7724329" cy="2477579"/>
          </a:xfrm>
        </p:spPr>
        <p:txBody>
          <a:bodyPr anchor="ctr">
            <a:normAutofit/>
          </a:bodyPr>
          <a:lstStyle/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URBANISTICA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ASSETTO DEL TERRITORIO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PAESAGGIO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GENIO CIVILE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DIFESA DEL SUOLO</a:t>
            </a:r>
            <a:endParaRPr lang="it-IT" sz="3200" b="1" i="0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48" y="1196752"/>
            <a:ext cx="4345646" cy="3802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02324" y="1628800"/>
            <a:ext cx="6768752" cy="4446393"/>
          </a:xfrm>
        </p:spPr>
        <p:txBody>
          <a:bodyPr>
            <a:noAutofit/>
          </a:bodyPr>
          <a:lstStyle/>
          <a:p>
            <a:r>
              <a:rPr lang="it-IT" sz="3600" b="1" dirty="0" smtClean="0">
                <a:solidFill>
                  <a:schemeClr val="tx2">
                    <a:lumMod val="50000"/>
                  </a:schemeClr>
                </a:solidFill>
              </a:rPr>
              <a:t>Per la pianificazione:</a:t>
            </a:r>
          </a:p>
          <a:p>
            <a:pPr>
              <a:buFontTx/>
              <a:buChar char="-"/>
            </a:pP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</a:rPr>
              <a:t>PTCP - SIT e </a:t>
            </a:r>
            <a:r>
              <a:rPr lang="it-IT" sz="3200" b="1" dirty="0" err="1" smtClean="0">
                <a:solidFill>
                  <a:schemeClr val="tx2">
                    <a:lumMod val="50000"/>
                  </a:schemeClr>
                </a:solidFill>
              </a:rPr>
              <a:t>webGIS</a:t>
            </a:r>
            <a:endParaRPr lang="it-IT" sz="32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it-IT" sz="32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it-IT" sz="3600" b="1" dirty="0" smtClean="0">
                <a:solidFill>
                  <a:schemeClr val="tx2">
                    <a:lumMod val="50000"/>
                  </a:schemeClr>
                </a:solidFill>
              </a:rPr>
              <a:t>Per la semplificazione</a:t>
            </a:r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</a:rPr>
              <a:t>- ingegnerizzazione provvedimenti</a:t>
            </a:r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</a:rPr>
              <a:t>- dematerializzazione procedimenti </a:t>
            </a:r>
          </a:p>
        </p:txBody>
      </p:sp>
      <p:sp>
        <p:nvSpPr>
          <p:cNvPr id="8" name="Segnaposto contenuto 2"/>
          <p:cNvSpPr txBox="1">
            <a:spLocks/>
          </p:cNvSpPr>
          <p:nvPr/>
        </p:nvSpPr>
        <p:spPr>
          <a:xfrm>
            <a:off x="909836" y="4509120"/>
            <a:ext cx="10513168" cy="1440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2710036" y="3717032"/>
            <a:ext cx="5184576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4400" b="1" i="0" u="none" strike="noStrike" kern="1200" cap="none" spc="30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30" name="Picture 6" descr="http://ptcp.provincia.barletta-andria-trani.it/public/img-home/big/cartiglio_ofan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5112568" cy="472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765820" y="404664"/>
            <a:ext cx="10585176" cy="5760640"/>
          </a:xfrm>
        </p:spPr>
        <p:txBody>
          <a:bodyPr/>
          <a:lstStyle/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</a:rPr>
              <a:t>SERVIZIO EDILIZIA SISMICA</a:t>
            </a:r>
          </a:p>
          <a:p>
            <a:r>
              <a:rPr lang="it-IT" sz="3200" dirty="0" smtClean="0">
                <a:solidFill>
                  <a:schemeClr val="tx2">
                    <a:lumMod val="50000"/>
                  </a:schemeClr>
                </a:solidFill>
              </a:rPr>
              <a:t>Emesse n. 1830 attestazioni e autorizzazioni sismiche di cui n. </a:t>
            </a: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</a:rPr>
              <a:t>69 </a:t>
            </a:r>
            <a:r>
              <a:rPr lang="it-IT" sz="3200" dirty="0" smtClean="0">
                <a:solidFill>
                  <a:schemeClr val="tx2">
                    <a:lumMod val="50000"/>
                  </a:schemeClr>
                </a:solidFill>
              </a:rPr>
              <a:t>per questo Comune</a:t>
            </a:r>
          </a:p>
          <a:p>
            <a:pPr marL="0" indent="0">
              <a:buNone/>
            </a:pPr>
            <a:endParaRPr lang="it-IT" sz="32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</a:rPr>
              <a:t>SERVIZIO RISORSE IDRICHE</a:t>
            </a:r>
          </a:p>
          <a:p>
            <a:r>
              <a:rPr lang="it-IT" sz="3200" dirty="0" smtClean="0">
                <a:solidFill>
                  <a:schemeClr val="tx2">
                    <a:lumMod val="50000"/>
                  </a:schemeClr>
                </a:solidFill>
              </a:rPr>
              <a:t>Emessi n. 738 provvedimenti complessivi di cui per questo Comune: n. 4 concessioni</a:t>
            </a:r>
            <a:endParaRPr lang="it-IT" sz="3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557166"/>
            <a:ext cx="8097621" cy="102097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Ambiente e Difesa del Suolo</a:t>
            </a:r>
            <a:endParaRPr lang="it-IT" sz="4400" b="0" i="0" dirty="0">
              <a:solidFill>
                <a:srgbClr val="A6B727"/>
              </a:solidFill>
              <a:latin typeface="Garamond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8779" y="2959530"/>
            <a:ext cx="11959551" cy="3349789"/>
          </a:xfrm>
        </p:spPr>
        <p:txBody>
          <a:bodyPr anchor="ctr">
            <a:normAutofit fontScale="40000" lnSpcReduction="20000"/>
          </a:bodyPr>
          <a:lstStyle/>
          <a:p>
            <a:pPr>
              <a:lnSpc>
                <a:spcPct val="100000"/>
              </a:lnSpc>
              <a:buNone/>
            </a:pPr>
            <a:endParaRPr lang="it-IT" sz="2800" dirty="0" smtClean="0"/>
          </a:p>
          <a:p>
            <a:pPr>
              <a:lnSpc>
                <a:spcPct val="100000"/>
              </a:lnSpc>
            </a:pPr>
            <a:r>
              <a:rPr lang="it-IT" sz="7000" dirty="0">
                <a:solidFill>
                  <a:schemeClr val="tx2">
                    <a:lumMod val="50000"/>
                  </a:schemeClr>
                </a:solidFill>
              </a:rPr>
              <a:t>Progettazione preliminare interventi di ripristino funzionale degli argini dell’Ofanto  per l’attuazione di interventi di mitigazione del rischio idrogeologico (importo del progetto 5 milioni di euro)</a:t>
            </a:r>
          </a:p>
          <a:p>
            <a:pPr>
              <a:lnSpc>
                <a:spcPct val="100000"/>
              </a:lnSpc>
            </a:pPr>
            <a:r>
              <a:rPr lang="it-IT" sz="7000" dirty="0" smtClean="0">
                <a:solidFill>
                  <a:schemeClr val="tx2">
                    <a:lumMod val="50000"/>
                  </a:schemeClr>
                </a:solidFill>
              </a:rPr>
              <a:t>Canale </a:t>
            </a:r>
            <a:r>
              <a:rPr lang="it-IT" sz="7000" dirty="0" err="1" smtClean="0">
                <a:solidFill>
                  <a:schemeClr val="tx2">
                    <a:lumMod val="50000"/>
                  </a:schemeClr>
                </a:solidFill>
              </a:rPr>
              <a:t>Ciappetta</a:t>
            </a:r>
            <a:r>
              <a:rPr lang="it-IT" sz="7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it-IT" sz="7000" dirty="0" err="1" smtClean="0">
                <a:solidFill>
                  <a:schemeClr val="tx2">
                    <a:lumMod val="50000"/>
                  </a:schemeClr>
                </a:solidFill>
              </a:rPr>
              <a:t>Camaggi</a:t>
            </a:r>
            <a:r>
              <a:rPr lang="it-IT" sz="7000" dirty="0" smtClean="0">
                <a:solidFill>
                  <a:schemeClr val="tx2">
                    <a:lumMod val="50000"/>
                  </a:schemeClr>
                </a:solidFill>
              </a:rPr>
              <a:t> (avviati lavori di manutenzione straordinaria per circa 750 mila euro)</a:t>
            </a:r>
          </a:p>
          <a:p>
            <a:pPr>
              <a:lnSpc>
                <a:spcPct val="100000"/>
              </a:lnSpc>
            </a:pPr>
            <a:r>
              <a:rPr lang="it-IT" sz="7000" dirty="0">
                <a:solidFill>
                  <a:schemeClr val="tx2">
                    <a:lumMod val="50000"/>
                  </a:schemeClr>
                </a:solidFill>
              </a:rPr>
              <a:t>M</a:t>
            </a:r>
            <a:r>
              <a:rPr lang="it-IT" sz="7000" dirty="0" smtClean="0">
                <a:solidFill>
                  <a:schemeClr val="tx2">
                    <a:lumMod val="50000"/>
                  </a:schemeClr>
                </a:solidFill>
              </a:rPr>
              <a:t>anutenzione straordinaria torrente Locone per circa 190 mila euro (lavori aggiudicati ) </a:t>
            </a:r>
          </a:p>
          <a:p>
            <a:pPr marL="0" indent="0">
              <a:lnSpc>
                <a:spcPct val="100000"/>
              </a:lnSpc>
              <a:buNone/>
            </a:pPr>
            <a:endParaRPr lang="it-IT" sz="70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6" name="Segnaposto contenuto 2"/>
          <p:cNvSpPr txBox="1">
            <a:spLocks/>
          </p:cNvSpPr>
          <p:nvPr/>
        </p:nvSpPr>
        <p:spPr>
          <a:xfrm>
            <a:off x="117748" y="2348880"/>
            <a:ext cx="8110636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Istituzione/gestione Parco Regionale Ofanto </a:t>
            </a: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Immagine 6" descr="mappa ofan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54652" y="260648"/>
            <a:ext cx="3934173" cy="2618013"/>
          </a:xfrm>
          <a:prstGeom prst="rect">
            <a:avLst/>
          </a:prstGeom>
        </p:spPr>
      </p:pic>
      <p:sp>
        <p:nvSpPr>
          <p:cNvPr id="8" name="Content Placeholder 13"/>
          <p:cNvSpPr txBox="1">
            <a:spLocks/>
          </p:cNvSpPr>
          <p:nvPr/>
        </p:nvSpPr>
        <p:spPr>
          <a:xfrm>
            <a:off x="1773932" y="4149080"/>
            <a:ext cx="8928992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None/>
            </a:pPr>
            <a:endParaRPr lang="it-IT" sz="2800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Pianificazione 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8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PTCP ( Piano Territoriale di Coordinamento Provinciale)</a:t>
            </a:r>
          </a:p>
          <a:p>
            <a:r>
              <a:rPr lang="it-IT" sz="28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Piano Energetico </a:t>
            </a:r>
          </a:p>
          <a:p>
            <a:r>
              <a:rPr lang="it-IT" sz="28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Bilancio Armonizzato</a:t>
            </a:r>
          </a:p>
          <a:p>
            <a:r>
              <a:rPr lang="it-IT" sz="28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Trasparenza</a:t>
            </a:r>
          </a:p>
          <a:p>
            <a:r>
              <a:rPr lang="it-IT" sz="28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Piano Provinciale Trasporti</a:t>
            </a:r>
          </a:p>
          <a:p>
            <a:r>
              <a:rPr lang="it-IT" sz="28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Protezione Civile</a:t>
            </a:r>
            <a:endParaRPr lang="it-IT" sz="2800" dirty="0">
              <a:solidFill>
                <a:schemeClr val="tx2">
                  <a:lumMod val="50000"/>
                </a:schemeClr>
              </a:solidFill>
              <a:latin typeface="Garamond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04664"/>
            <a:ext cx="10054852" cy="5184576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marL="857250" indent="-8572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b="1" cap="all" dirty="0" smtClean="0">
                <a:solidFill>
                  <a:srgbClr val="00B050"/>
                </a:solidFill>
                <a:latin typeface="Garamond" pitchFamily="18" charset="0"/>
              </a:rPr>
              <a:t>Reti e </a:t>
            </a:r>
            <a:r>
              <a:rPr lang="it-IT" sz="3600" b="1" cap="all" dirty="0" err="1" smtClean="0">
                <a:solidFill>
                  <a:srgbClr val="00B050"/>
                </a:solidFill>
                <a:latin typeface="Garamond" pitchFamily="18" charset="0"/>
              </a:rPr>
              <a:t>InfraStrutture</a:t>
            </a:r>
            <a:r>
              <a:rPr lang="it-IT" sz="3600" b="1" cap="all" dirty="0" smtClean="0">
                <a:solidFill>
                  <a:srgbClr val="00B050"/>
                </a:solidFill>
                <a:latin typeface="Garamond" pitchFamily="18" charset="0"/>
              </a:rPr>
              <a:t> Tecnologiche</a:t>
            </a:r>
            <a: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u="sng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Linee di attività</a:t>
            </a: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:</a:t>
            </a:r>
            <a:b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- Indicatori ICE</a:t>
            </a:r>
            <a:b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- Polo Bibliotecario</a:t>
            </a:r>
            <a:b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- Portale Cartografico (Sistema GIS)</a:t>
            </a:r>
            <a:b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- Portale SUE</a:t>
            </a:r>
            <a:b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- Internet Point</a:t>
            </a:r>
            <a:b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- Piano di </a:t>
            </a:r>
            <a:r>
              <a:rPr lang="it-IT" sz="3600" dirty="0" err="1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Risk</a:t>
            </a: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 </a:t>
            </a:r>
            <a:r>
              <a:rPr lang="it-IT" sz="3600" dirty="0" err="1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Managment</a:t>
            </a: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/>
            </a:r>
            <a:b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- Portale acquisti in rete</a:t>
            </a: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endParaRPr lang="it-IT" sz="6600" b="0" i="0" dirty="0">
              <a:solidFill>
                <a:schemeClr val="bg1"/>
              </a:solidFill>
              <a:effectLst>
                <a:outerShdw blurRad="88900" algn="ctr">
                  <a:prstClr val="black">
                    <a:alpha val="35000"/>
                  </a:prstClr>
                </a:outerShdw>
              </a:effectLst>
              <a:latin typeface="Euphemia"/>
              <a:ea typeface="+mj-ea"/>
              <a:cs typeface="+mj-cs"/>
            </a:endParaRPr>
          </a:p>
        </p:txBody>
      </p:sp>
      <p:pic>
        <p:nvPicPr>
          <p:cNvPr id="5124" name="Picture 4" descr="http://www.netstudio.it/wp-content/uploads/2011/11/125375768818_network-300x2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588" y="1591096"/>
            <a:ext cx="3937620" cy="3206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13892" y="692696"/>
            <a:ext cx="9252522" cy="1307232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Tutela e Rappresentanza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7748" y="2564904"/>
            <a:ext cx="11809312" cy="4114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Oltre alle materie di competenza, sono state tante le iniziative, le occasioni di intervento ed i temi che hanno interessato il territorio provinciale che imporrebbe un ruolo crescente della Provincia che oggi vede mettere a rischio la sua identità e la sua autodeterminazione faticosamente conquistata.</a:t>
            </a:r>
            <a:endParaRPr lang="it-IT" sz="2800" b="1" dirty="0">
              <a:solidFill>
                <a:schemeClr val="tx2">
                  <a:lumMod val="50000"/>
                </a:schemeClr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79967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Immagine 2" descr="Digitalizza10-04-21 1333"/>
          <p:cNvPicPr>
            <a:picLocks noChangeAspect="1" noChangeArrowheads="1"/>
          </p:cNvPicPr>
          <p:nvPr/>
        </p:nvPicPr>
        <p:blipFill>
          <a:blip r:embed="rId2" cstate="print">
            <a:grayscl/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8000" contras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00" y="3861048"/>
            <a:ext cx="5879123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95400" y="764704"/>
            <a:ext cx="10801200" cy="50405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8000" b="1" i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Grazie per la </a:t>
            </a:r>
          </a:p>
          <a:p>
            <a:pPr marL="0" indent="0" algn="ctr">
              <a:buNone/>
            </a:pPr>
            <a:r>
              <a:rPr lang="it-IT" sz="8000" b="1" i="1" dirty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V</a:t>
            </a:r>
            <a:r>
              <a:rPr lang="it-IT" sz="8000" b="1" i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ostra attenzione</a:t>
            </a:r>
          </a:p>
          <a:p>
            <a:pPr marL="0" indent="0">
              <a:buNone/>
            </a:pPr>
            <a:r>
              <a:rPr lang="it-IT" sz="6000" b="1" i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                 		  </a:t>
            </a:r>
            <a:r>
              <a:rPr lang="it-IT" sz="4400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Francesco VENTOLA</a:t>
            </a:r>
            <a:endParaRPr lang="it-IT" sz="6000" b="1" dirty="0">
              <a:solidFill>
                <a:schemeClr val="tx2">
                  <a:lumMod val="50000"/>
                </a:schemeClr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96448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S102801098">
  <a:themeElements>
    <a:clrScheme name="Personalizzato 3">
      <a:dk1>
        <a:srgbClr val="418AB3"/>
      </a:dk1>
      <a:lt1>
        <a:sysClr val="window" lastClr="FFFFFF"/>
      </a:lt1>
      <a:dk2>
        <a:srgbClr val="204559"/>
      </a:dk2>
      <a:lt2>
        <a:srgbClr val="DDDDDD"/>
      </a:lt2>
      <a:accent1>
        <a:srgbClr val="FFFFFF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98000"/>
              </a:schemeClr>
            </a:duotone>
          </a:blip>
          <a:tile tx="0" ty="0" sx="100000" sy="100000" flip="none" algn="ctr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F29F4FB-9D3A-464C-8928-70DAD65A355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1049</Words>
  <Application>Microsoft Office PowerPoint</Application>
  <PresentationFormat>Personalizzato</PresentationFormat>
  <Paragraphs>146</Paragraphs>
  <Slides>33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33</vt:i4>
      </vt:variant>
    </vt:vector>
  </HeadingPairs>
  <TitlesOfParts>
    <vt:vector size="34" baseType="lpstr">
      <vt:lpstr>TS102801098</vt:lpstr>
      <vt:lpstr>Presentazione standard di PowerPoint</vt:lpstr>
      <vt:lpstr>SAN FERDINANDO IN PROVINCIA</vt:lpstr>
      <vt:lpstr>LE SEDI</vt:lpstr>
      <vt:lpstr>STRADA PROVINCIALE N. 15 SAN FERDINANDO-TRINITAPOLI</vt:lpstr>
      <vt:lpstr>SP.13 «CERIGNOLA-TRINITAPOLI-SALINE»</vt:lpstr>
      <vt:lpstr>STRADE PROVINCIALI  ( S.p. 5 «delle Saline», S.p. 6 «di Trinitapoli», S.p. 13 «Cerignola – Trinitapoli – Saline», S.p. 14 « La Lotta – Margherita di Savoia», S.p. 15 «San Ferdinando – Trinitapoli», S.p. 16 «Trinitapoli – Zapponeta», S.p. 17 « S.p.75 - Ponte Canosa», S.p. 18 « Ponte Canosa – San Ferdinando- Contrada Caprioli».</vt:lpstr>
      <vt:lpstr>ISTITUTO “DELL’AQUILA”</vt:lpstr>
      <vt:lpstr>Istruzione </vt:lpstr>
      <vt:lpstr>FORMAZIONE PROFESSIONALE</vt:lpstr>
      <vt:lpstr>Presentazione standard di PowerPoint</vt:lpstr>
      <vt:lpstr>- Protocollo d’intesa «Raccolta degli oli vegetali e animali esausti di provenienza domestica» e distribuzione gratuita tanichette;  - Protocollo d’intesa per la «Sensibilizzazione ambientale e per la protezione e cura del territorio durante il periodo estivo»  - Star Up Strade Pulite: Amianto Zero  - Protocollo d’intesa con Regione Puglia per la bonifica di siti potenzialmente contaminati (Programma Operativo FESR 2007/2013)  - Progetto «GREEN BAT» (Forum Ambientale e Pulizia Spiagge)  - Progetto Mare Sicuro 2013  - Protocollo d’intesa con ARPA e Corpo Forestale dello Stato per la salvaguardia ambientale e la protezione dall’inquinamento  </vt:lpstr>
      <vt:lpstr>Layout titolo</vt:lpstr>
      <vt:lpstr>LA PROVINCIA  per il SOCIALE</vt:lpstr>
      <vt:lpstr>Le Politiche Sociali</vt:lpstr>
      <vt:lpstr>Presentazione standard di PowerPoint</vt:lpstr>
      <vt:lpstr>Carta Amica</vt:lpstr>
      <vt:lpstr>Le Politiche di Genere</vt:lpstr>
      <vt:lpstr>Presentazione standard di PowerPoint</vt:lpstr>
      <vt:lpstr>Le Politiche per il Lavoro</vt:lpstr>
      <vt:lpstr>LAVORO</vt:lpstr>
      <vt:lpstr>Presentazione standard di PowerPoint</vt:lpstr>
      <vt:lpstr>BORSE DI STUDIO</vt:lpstr>
      <vt:lpstr>Promozione Territorio e Turismo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Ambiente e Difesa del Suolo</vt:lpstr>
      <vt:lpstr>Pianificazione </vt:lpstr>
      <vt:lpstr>  Reti e InfraStrutture Tecnologiche  Linee di attività: - Indicatori ICE - Polo Bibliotecario - Portale Cartografico (Sistema GIS) - Portale SUE - Internet Point - Piano di Risk Managment - Portale acquisti in rete  </vt:lpstr>
      <vt:lpstr>Tutela e Rappresentanza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2014-03-26T09:31:46Z</dcterms:created>
  <dcterms:modified xsi:type="dcterms:W3CDTF">2014-08-05T11:35:50Z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TC028010989991</vt:lpwstr>
  </property>
</Properties>
</file>